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331" r:id="rId3"/>
    <p:sldId id="332" r:id="rId4"/>
    <p:sldId id="333" r:id="rId5"/>
    <p:sldId id="340" r:id="rId6"/>
    <p:sldId id="341" r:id="rId7"/>
    <p:sldId id="334" r:id="rId8"/>
    <p:sldId id="335" r:id="rId9"/>
    <p:sldId id="336" r:id="rId10"/>
    <p:sldId id="337" r:id="rId11"/>
    <p:sldId id="338" r:id="rId12"/>
    <p:sldId id="339" r:id="rId13"/>
    <p:sldId id="311" r:id="rId14"/>
    <p:sldId id="309" r:id="rId15"/>
    <p:sldId id="312" r:id="rId16"/>
    <p:sldId id="313" r:id="rId17"/>
    <p:sldId id="316" r:id="rId18"/>
    <p:sldId id="317" r:id="rId19"/>
    <p:sldId id="319" r:id="rId20"/>
    <p:sldId id="342" r:id="rId21"/>
    <p:sldId id="343" r:id="rId22"/>
    <p:sldId id="321" r:id="rId23"/>
    <p:sldId id="344" r:id="rId24"/>
    <p:sldId id="345" r:id="rId25"/>
    <p:sldId id="346" r:id="rId26"/>
    <p:sldId id="347" r:id="rId27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DC303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8" autoAdjust="0"/>
    <p:restoredTop sz="94671" autoAdjust="0"/>
  </p:normalViewPr>
  <p:slideViewPr>
    <p:cSldViewPr>
      <p:cViewPr>
        <p:scale>
          <a:sx n="121" d="100"/>
          <a:sy n="121" d="100"/>
        </p:scale>
        <p:origin x="-540" y="-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enry\Desktop\Tarkett\dr%20mensal\DR_mensal_tarket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plotArea>
      <c:layout/>
      <c:lineChart>
        <c:grouping val="stacked"/>
        <c:ser>
          <c:idx val="0"/>
          <c:order val="0"/>
          <c:spPr>
            <a:ln>
              <a:solidFill>
                <a:schemeClr val="accent2"/>
              </a:solidFill>
            </a:ln>
          </c:spPr>
          <c:marker>
            <c:symbol val="none"/>
          </c:marker>
          <c:cat>
            <c:numRef>
              <c:f>Março!$C$2:$C$32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</c:numCache>
            </c:numRef>
          </c:cat>
          <c:val>
            <c:numRef>
              <c:f>Março!$B$2:$B$32</c:f>
              <c:numCache>
                <c:formatCode>General</c:formatCode>
                <c:ptCount val="31"/>
                <c:pt idx="0">
                  <c:v>1074</c:v>
                </c:pt>
                <c:pt idx="1">
                  <c:v>975</c:v>
                </c:pt>
                <c:pt idx="2">
                  <c:v>994</c:v>
                </c:pt>
                <c:pt idx="3">
                  <c:v>826</c:v>
                </c:pt>
                <c:pt idx="4">
                  <c:v>438</c:v>
                </c:pt>
                <c:pt idx="5">
                  <c:v>342</c:v>
                </c:pt>
                <c:pt idx="6">
                  <c:v>1087</c:v>
                </c:pt>
                <c:pt idx="7">
                  <c:v>1142</c:v>
                </c:pt>
                <c:pt idx="8">
                  <c:v>1201</c:v>
                </c:pt>
                <c:pt idx="9">
                  <c:v>1175</c:v>
                </c:pt>
                <c:pt idx="10">
                  <c:v>1193</c:v>
                </c:pt>
                <c:pt idx="11">
                  <c:v>414</c:v>
                </c:pt>
                <c:pt idx="12">
                  <c:v>365</c:v>
                </c:pt>
                <c:pt idx="13">
                  <c:v>1252</c:v>
                </c:pt>
                <c:pt idx="14">
                  <c:v>1200</c:v>
                </c:pt>
                <c:pt idx="15">
                  <c:v>1224</c:v>
                </c:pt>
                <c:pt idx="16">
                  <c:v>1189</c:v>
                </c:pt>
                <c:pt idx="17">
                  <c:v>1087</c:v>
                </c:pt>
                <c:pt idx="18">
                  <c:v>541</c:v>
                </c:pt>
                <c:pt idx="19">
                  <c:v>364</c:v>
                </c:pt>
                <c:pt idx="20">
                  <c:v>1369</c:v>
                </c:pt>
                <c:pt idx="21">
                  <c:v>1111</c:v>
                </c:pt>
                <c:pt idx="22">
                  <c:v>1062</c:v>
                </c:pt>
                <c:pt idx="23">
                  <c:v>871</c:v>
                </c:pt>
                <c:pt idx="24">
                  <c:v>366</c:v>
                </c:pt>
                <c:pt idx="25">
                  <c:v>396</c:v>
                </c:pt>
                <c:pt idx="26">
                  <c:v>403</c:v>
                </c:pt>
                <c:pt idx="27">
                  <c:v>1153</c:v>
                </c:pt>
                <c:pt idx="28">
                  <c:v>1184</c:v>
                </c:pt>
                <c:pt idx="29">
                  <c:v>1259</c:v>
                </c:pt>
                <c:pt idx="30">
                  <c:v>888</c:v>
                </c:pt>
              </c:numCache>
            </c:numRef>
          </c:val>
        </c:ser>
        <c:dLbls/>
        <c:marker val="1"/>
        <c:axId val="82529664"/>
        <c:axId val="83708544"/>
      </c:lineChart>
      <c:catAx>
        <c:axId val="82529664"/>
        <c:scaling>
          <c:orientation val="minMax"/>
        </c:scaling>
        <c:axPos val="b"/>
        <c:numFmt formatCode="General" sourceLinked="1"/>
        <c:majorTickMark val="none"/>
        <c:tickLblPos val="nextTo"/>
        <c:crossAx val="83708544"/>
        <c:crosses val="autoZero"/>
        <c:auto val="1"/>
        <c:lblAlgn val="ctr"/>
        <c:lblOffset val="100"/>
      </c:catAx>
      <c:valAx>
        <c:axId val="83708544"/>
        <c:scaling>
          <c:orientation val="minMax"/>
        </c:scaling>
        <c:axPos val="l"/>
        <c:numFmt formatCode="General" sourceLinked="1"/>
        <c:majorTickMark val="none"/>
        <c:tickLblPos val="nextTo"/>
        <c:crossAx val="82529664"/>
        <c:crosses val="autoZero"/>
        <c:crossBetween val="between"/>
      </c:valAx>
    </c:plotArea>
    <c:plotVisOnly val="1"/>
    <c:dispBlanksAs val="zero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p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0538"/>
            <a:ext cx="9144000" cy="516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770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visa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943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gin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6931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56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56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D5923EB-9FB6-4245-8365-F8807E270C86}" type="datetimeFigureOut">
              <a:rPr lang="pt-BR" smtClean="0"/>
              <a:pPr/>
              <a:t>10/02/2017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99AD59D-CE5D-4303-8659-7221E219C53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514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7" y="1631157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D5923EB-9FB6-4245-8365-F8807E270C86}" type="datetimeFigureOut">
              <a:rPr lang="pt-BR" smtClean="0"/>
              <a:pPr/>
              <a:t>10/02/2017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99AD59D-CE5D-4303-8659-7221E219C53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5839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D5923EB-9FB6-4245-8365-F8807E270C86}" type="datetimeFigureOut">
              <a:rPr lang="pt-BR" smtClean="0"/>
              <a:pPr/>
              <a:t>10/02/2017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99AD59D-CE5D-4303-8659-7221E219C53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2386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D5923EB-9FB6-4245-8365-F8807E270C86}" type="datetimeFigureOut">
              <a:rPr lang="pt-BR" smtClean="0"/>
              <a:pPr/>
              <a:t>10/02/2017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99AD59D-CE5D-4303-8659-7221E219C53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0516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D5923EB-9FB6-4245-8365-F8807E270C86}" type="datetimeFigureOut">
              <a:rPr lang="pt-BR" smtClean="0"/>
              <a:pPr/>
              <a:t>10/02/2017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99AD59D-CE5D-4303-8659-7221E219C53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66317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D5923EB-9FB6-4245-8365-F8807E270C86}" type="datetimeFigureOut">
              <a:rPr lang="pt-BR" smtClean="0"/>
              <a:pPr/>
              <a:t>10/02/2017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99AD59D-CE5D-4303-8659-7221E219C53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4010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D5923EB-9FB6-4245-8365-F8807E270C86}" type="datetimeFigureOut">
              <a:rPr lang="pt-BR" smtClean="0"/>
              <a:pPr/>
              <a:t>10/02/2017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99AD59D-CE5D-4303-8659-7221E219C53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1933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9834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983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D5923EB-9FB6-4245-8365-F8807E270C86}" type="datetimeFigureOut">
              <a:rPr lang="pt-BR" smtClean="0"/>
              <a:pPr/>
              <a:t>10/02/2017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99AD59D-CE5D-4303-8659-7221E219C53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70164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4255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agenciacanopus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77966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Relatório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Mensal de Marketing</a:t>
            </a:r>
          </a:p>
          <a:p>
            <a:pPr algn="ctr"/>
            <a:r>
              <a:rPr lang="en-US" sz="2000" dirty="0" err="1" smtClean="0">
                <a:solidFill>
                  <a:schemeClr val="bg1"/>
                </a:solidFill>
                <a:latin typeface="Arial"/>
                <a:cs typeface="Arial"/>
              </a:rPr>
              <a:t>Período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: 01/08 a 31/08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87824" y="4083918"/>
            <a:ext cx="3096344" cy="7920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87824" y="429065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Logo da </a:t>
            </a:r>
            <a:r>
              <a:rPr lang="en-US" dirty="0" err="1" smtClean="0">
                <a:latin typeface="Arial"/>
                <a:cs typeface="Arial"/>
              </a:rPr>
              <a:t>empresa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483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27534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Overview do </a:t>
            </a:r>
            <a:r>
              <a:rPr lang="en-US" sz="2800" b="1" dirty="0" err="1" smtClean="0">
                <a:latin typeface="Arial"/>
                <a:cs typeface="Arial"/>
              </a:rPr>
              <a:t>mês</a:t>
            </a:r>
            <a:endParaRPr lang="en-US" sz="2800" b="1" dirty="0" smtClean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779662"/>
            <a:ext cx="3528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err="1" smtClean="0">
                <a:latin typeface="Arial"/>
                <a:cs typeface="Arial"/>
              </a:rPr>
              <a:t>Ações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realizadas</a:t>
            </a:r>
            <a:endParaRPr lang="en-US" sz="2000" dirty="0" smtClean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err="1" smtClean="0">
                <a:latin typeface="Arial"/>
                <a:cs typeface="Arial"/>
              </a:rPr>
              <a:t>Anúncios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veiculados</a:t>
            </a:r>
            <a:endParaRPr lang="en-US" sz="2000" dirty="0" smtClean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err="1" smtClean="0">
                <a:latin typeface="Arial"/>
                <a:cs typeface="Arial"/>
              </a:rPr>
              <a:t>Materiais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desenvolvidos</a:t>
            </a:r>
            <a:endParaRPr lang="en-US" sz="2000" dirty="0" smtClean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Performance site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err="1" smtClean="0">
                <a:latin typeface="Arial"/>
                <a:cs typeface="Arial"/>
              </a:rPr>
              <a:t>Redes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Sociais</a:t>
            </a:r>
            <a:endParaRPr lang="en-US" sz="2000" dirty="0" smtClean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E-mails marketing</a:t>
            </a:r>
          </a:p>
        </p:txBody>
      </p:sp>
    </p:spTree>
    <p:extLst>
      <p:ext uri="{BB962C8B-B14F-4D97-AF65-F5344CB8AC3E}">
        <p14:creationId xmlns:p14="http://schemas.microsoft.com/office/powerpoint/2010/main" xmlns="" val="282294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722170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Arial"/>
                <a:cs typeface="Arial"/>
              </a:rPr>
              <a:t>Ações</a:t>
            </a:r>
            <a:r>
              <a:rPr lang="en-US" sz="4800" b="1" dirty="0" smtClean="0">
                <a:latin typeface="Arial"/>
                <a:cs typeface="Arial"/>
              </a:rPr>
              <a:t> </a:t>
            </a:r>
          </a:p>
          <a:p>
            <a:r>
              <a:rPr lang="en-US" sz="4800" b="1" dirty="0" err="1" smtClean="0">
                <a:latin typeface="Arial"/>
                <a:cs typeface="Arial"/>
              </a:rPr>
              <a:t>realizadas</a:t>
            </a:r>
            <a:endParaRPr lang="en-US" sz="4800" b="1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585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9502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Nome da </a:t>
            </a:r>
            <a:r>
              <a:rPr lang="en-US" sz="2800" b="1" dirty="0" err="1" smtClean="0">
                <a:latin typeface="Arial"/>
                <a:cs typeface="Arial"/>
              </a:rPr>
              <a:t>ação</a:t>
            </a:r>
            <a:r>
              <a:rPr lang="en-US" sz="2800" b="1" dirty="0" smtClean="0">
                <a:latin typeface="Arial"/>
                <a:cs typeface="Arial"/>
              </a:rPr>
              <a:t>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1707654"/>
            <a:ext cx="4896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Arial"/>
                <a:cs typeface="Arial"/>
              </a:rPr>
              <a:t>Descrever</a:t>
            </a:r>
            <a:r>
              <a:rPr lang="en-US" sz="2000" dirty="0" smtClean="0">
                <a:latin typeface="Arial"/>
                <a:cs typeface="Arial"/>
              </a:rPr>
              <a:t> a </a:t>
            </a:r>
            <a:r>
              <a:rPr lang="en-US" sz="2000" dirty="0" err="1" smtClean="0">
                <a:latin typeface="Arial"/>
                <a:cs typeface="Arial"/>
              </a:rPr>
              <a:t>ação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realizada</a:t>
            </a:r>
            <a:r>
              <a:rPr lang="en-US" sz="2000" dirty="0" smtClean="0">
                <a:latin typeface="Arial"/>
                <a:cs typeface="Arial"/>
              </a:rPr>
              <a:t> no </a:t>
            </a:r>
            <a:r>
              <a:rPr lang="en-US" sz="2000" dirty="0" err="1" smtClean="0">
                <a:latin typeface="Arial"/>
                <a:cs typeface="Arial"/>
              </a:rPr>
              <a:t>período</a:t>
            </a:r>
            <a:r>
              <a:rPr lang="en-US" sz="2000" dirty="0">
                <a:latin typeface="Arial"/>
                <a:cs typeface="Arial"/>
              </a:rPr>
              <a:t>.</a:t>
            </a:r>
            <a:r>
              <a:rPr lang="en-US" sz="2000" dirty="0" smtClean="0">
                <a:latin typeface="Arial"/>
                <a:cs typeface="Arial"/>
              </a:rPr>
              <a:t> Ex: </a:t>
            </a:r>
            <a:r>
              <a:rPr lang="en-US" sz="2000" dirty="0" err="1" smtClean="0">
                <a:latin typeface="Arial"/>
                <a:cs typeface="Arial"/>
              </a:rPr>
              <a:t>Treinamentos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convenções</a:t>
            </a:r>
            <a:r>
              <a:rPr lang="en-US" sz="2000" dirty="0" smtClean="0">
                <a:latin typeface="Arial"/>
                <a:cs typeface="Arial"/>
              </a:rPr>
              <a:t>, workshops, </a:t>
            </a:r>
            <a:r>
              <a:rPr lang="en-US" sz="2000" dirty="0" err="1" smtClean="0">
                <a:latin typeface="Arial"/>
                <a:cs typeface="Arial"/>
              </a:rPr>
              <a:t>ações</a:t>
            </a:r>
            <a:r>
              <a:rPr lang="en-US" sz="2000" dirty="0" smtClean="0">
                <a:latin typeface="Arial"/>
                <a:cs typeface="Arial"/>
              </a:rPr>
              <a:t> no </a:t>
            </a:r>
            <a:r>
              <a:rPr lang="en-US" sz="2000" dirty="0" err="1" smtClean="0">
                <a:latin typeface="Arial"/>
                <a:cs typeface="Arial"/>
              </a:rPr>
              <a:t>ponto</a:t>
            </a:r>
            <a:r>
              <a:rPr lang="en-US" sz="2000" dirty="0" smtClean="0">
                <a:latin typeface="Arial"/>
                <a:cs typeface="Arial"/>
              </a:rPr>
              <a:t> de </a:t>
            </a:r>
            <a:r>
              <a:rPr lang="en-US" sz="2000" dirty="0" err="1" smtClean="0">
                <a:latin typeface="Arial"/>
                <a:cs typeface="Arial"/>
              </a:rPr>
              <a:t>venda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eventos</a:t>
            </a:r>
            <a:r>
              <a:rPr lang="en-US" sz="2000" dirty="0" smtClean="0">
                <a:latin typeface="Arial"/>
                <a:cs typeface="Arial"/>
              </a:rPr>
              <a:t>, etc. 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5536" y="3363838"/>
            <a:ext cx="4896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Arial"/>
                <a:cs typeface="Arial"/>
              </a:rPr>
              <a:t>Descrever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os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resultados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obtidos</a:t>
            </a:r>
            <a:r>
              <a:rPr lang="en-US" sz="2000" dirty="0" smtClean="0">
                <a:latin typeface="Arial"/>
                <a:cs typeface="Arial"/>
              </a:rPr>
              <a:t> com </a:t>
            </a:r>
            <a:br>
              <a:rPr lang="en-US" sz="2000" dirty="0" smtClean="0">
                <a:latin typeface="Arial"/>
                <a:cs typeface="Arial"/>
              </a:rPr>
            </a:br>
            <a:r>
              <a:rPr lang="en-US" sz="2000" dirty="0" smtClean="0">
                <a:latin typeface="Arial"/>
                <a:cs typeface="Arial"/>
              </a:rPr>
              <a:t>a </a:t>
            </a:r>
            <a:r>
              <a:rPr lang="en-US" sz="2000" dirty="0" err="1" smtClean="0">
                <a:latin typeface="Arial"/>
                <a:cs typeface="Arial"/>
              </a:rPr>
              <a:t>ação</a:t>
            </a:r>
            <a:r>
              <a:rPr lang="en-US" sz="2000" dirty="0" smtClean="0">
                <a:latin typeface="Arial"/>
                <a:cs typeface="Arial"/>
              </a:rPr>
              <a:t>: Ex: </a:t>
            </a:r>
            <a:r>
              <a:rPr lang="en-US" sz="2000" dirty="0" err="1" smtClean="0">
                <a:latin typeface="Arial"/>
                <a:cs typeface="Arial"/>
              </a:rPr>
              <a:t>Números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obtidos</a:t>
            </a:r>
            <a:r>
              <a:rPr lang="en-US" sz="2000" dirty="0" smtClean="0">
                <a:latin typeface="Arial"/>
                <a:cs typeface="Arial"/>
              </a:rPr>
              <a:t>, ROI, feedback do target, etc.</a:t>
            </a:r>
          </a:p>
        </p:txBody>
      </p:sp>
      <p:sp>
        <p:nvSpPr>
          <p:cNvPr id="6" name="Rectangle 5"/>
          <p:cNvSpPr/>
          <p:nvPr/>
        </p:nvSpPr>
        <p:spPr>
          <a:xfrm>
            <a:off x="5220072" y="555526"/>
            <a:ext cx="3672408" cy="410445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hutterstock_11624704.jpg"/>
          <p:cNvPicPr>
            <a:picLocks noChangeAspect="1"/>
          </p:cNvPicPr>
          <p:nvPr/>
        </p:nvPicPr>
        <p:blipFill rotWithShape="1">
          <a:blip r:embed="rId2" cstate="print">
            <a:alphaModFix amt="27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r="40369"/>
          <a:stretch/>
        </p:blipFill>
        <p:spPr>
          <a:xfrm>
            <a:off x="5413198" y="771550"/>
            <a:ext cx="3283166" cy="36724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6096" y="242773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/>
                <a:cs typeface="Arial"/>
              </a:rPr>
              <a:t>foto</a:t>
            </a:r>
            <a:r>
              <a:rPr lang="en-US" b="1" dirty="0" smtClean="0">
                <a:latin typeface="Arial"/>
                <a:cs typeface="Arial"/>
              </a:rPr>
              <a:t>/</a:t>
            </a:r>
            <a:r>
              <a:rPr lang="en-US" b="1" dirty="0" err="1" smtClean="0">
                <a:latin typeface="Arial"/>
                <a:cs typeface="Arial"/>
              </a:rPr>
              <a:t>imagem</a:t>
            </a:r>
            <a:r>
              <a:rPr lang="en-US" b="1" dirty="0" smtClean="0">
                <a:latin typeface="Arial"/>
                <a:cs typeface="Arial"/>
              </a:rPr>
              <a:t> da </a:t>
            </a:r>
            <a:r>
              <a:rPr lang="en-US" b="1" dirty="0" err="1" smtClean="0">
                <a:latin typeface="Arial"/>
                <a:cs typeface="Arial"/>
              </a:rPr>
              <a:t>ação</a:t>
            </a:r>
            <a:endParaRPr 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57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722170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Arial"/>
                <a:cs typeface="Arial"/>
              </a:rPr>
              <a:t>Anúncios</a:t>
            </a:r>
            <a:r>
              <a:rPr lang="en-US" sz="4800" b="1" dirty="0" smtClean="0">
                <a:latin typeface="Arial"/>
                <a:cs typeface="Arial"/>
              </a:rPr>
              <a:t> </a:t>
            </a:r>
            <a:r>
              <a:rPr lang="en-US" sz="4800" b="1" dirty="0" err="1" smtClean="0">
                <a:latin typeface="Arial"/>
                <a:cs typeface="Arial"/>
              </a:rPr>
              <a:t>veiculados</a:t>
            </a:r>
            <a:endParaRPr lang="en-US" sz="4800" b="1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0551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950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Arial"/>
                <a:cs typeface="Arial"/>
              </a:rPr>
              <a:t>Anúncios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n-US" sz="2800" b="1" dirty="0" err="1" smtClean="0">
                <a:latin typeface="Arial"/>
                <a:cs typeface="Arial"/>
              </a:rPr>
              <a:t>veiculados</a:t>
            </a:r>
            <a:endParaRPr lang="en-US" sz="2800" b="1" dirty="0" smtClean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707654"/>
            <a:ext cx="489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[</a:t>
            </a:r>
            <a:r>
              <a:rPr lang="en-US" sz="2000" dirty="0" err="1" smtClean="0">
                <a:latin typeface="Arial"/>
                <a:cs typeface="Arial"/>
              </a:rPr>
              <a:t>Título</a:t>
            </a:r>
            <a:r>
              <a:rPr lang="en-US" sz="2000" dirty="0" smtClean="0">
                <a:latin typeface="Arial"/>
                <a:cs typeface="Arial"/>
              </a:rPr>
              <a:t> do </a:t>
            </a:r>
            <a:r>
              <a:rPr lang="en-US" sz="2000" dirty="0" err="1" smtClean="0">
                <a:latin typeface="Arial"/>
                <a:cs typeface="Arial"/>
              </a:rPr>
              <a:t>anúncio</a:t>
            </a:r>
            <a:r>
              <a:rPr lang="en-US" sz="2000" dirty="0" smtClean="0">
                <a:latin typeface="Arial"/>
                <a:cs typeface="Arial"/>
              </a:rPr>
              <a:t>]</a:t>
            </a:r>
          </a:p>
          <a:p>
            <a:r>
              <a:rPr lang="en-US" sz="2000" dirty="0" smtClean="0">
                <a:latin typeface="Arial"/>
                <a:cs typeface="Arial"/>
              </a:rPr>
              <a:t>[</a:t>
            </a:r>
            <a:r>
              <a:rPr lang="en-US" sz="2000" dirty="0" err="1" smtClean="0">
                <a:latin typeface="Arial"/>
                <a:cs typeface="Arial"/>
              </a:rPr>
              <a:t>Título</a:t>
            </a:r>
            <a:r>
              <a:rPr lang="en-US" sz="2000" dirty="0" smtClean="0">
                <a:latin typeface="Arial"/>
                <a:cs typeface="Arial"/>
              </a:rPr>
              <a:t> do </a:t>
            </a:r>
            <a:r>
              <a:rPr lang="en-US" sz="2000" dirty="0" err="1" smtClean="0">
                <a:latin typeface="Arial"/>
                <a:cs typeface="Arial"/>
              </a:rPr>
              <a:t>veiculo</a:t>
            </a:r>
            <a:r>
              <a:rPr lang="en-US" sz="2000" dirty="0" smtClean="0">
                <a:latin typeface="Arial"/>
                <a:cs typeface="Arial"/>
              </a:rPr>
              <a:t>]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5536" y="2931790"/>
            <a:ext cx="489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Arial"/>
                <a:cs typeface="Arial"/>
              </a:rPr>
              <a:t>Descrever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resumo</a:t>
            </a:r>
            <a:r>
              <a:rPr lang="en-US" sz="2000" dirty="0" smtClean="0">
                <a:latin typeface="Arial"/>
                <a:cs typeface="Arial"/>
              </a:rPr>
              <a:t> do </a:t>
            </a:r>
            <a:r>
              <a:rPr lang="en-US" sz="2000" dirty="0" err="1" smtClean="0">
                <a:latin typeface="Arial"/>
                <a:cs typeface="Arial"/>
              </a:rPr>
              <a:t>conteúdo</a:t>
            </a:r>
            <a:r>
              <a:rPr lang="en-US" sz="2000" dirty="0" smtClean="0">
                <a:latin typeface="Arial"/>
                <a:cs typeface="Arial"/>
              </a:rPr>
              <a:t/>
            </a:r>
            <a:br>
              <a:rPr lang="en-US" sz="2000" dirty="0" smtClean="0">
                <a:latin typeface="Arial"/>
                <a:cs typeface="Arial"/>
              </a:rPr>
            </a:br>
            <a:r>
              <a:rPr lang="en-US" sz="2000" dirty="0" smtClean="0">
                <a:latin typeface="Arial"/>
                <a:cs typeface="Arial"/>
              </a:rPr>
              <a:t>do </a:t>
            </a:r>
            <a:r>
              <a:rPr lang="en-US" sz="2000" dirty="0" err="1" smtClean="0">
                <a:latin typeface="Arial"/>
                <a:cs typeface="Arial"/>
              </a:rPr>
              <a:t>anúncio</a:t>
            </a:r>
            <a:r>
              <a:rPr lang="en-US" sz="2000" dirty="0" smtClean="0">
                <a:latin typeface="Arial"/>
                <a:cs typeface="Arial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508104" y="555526"/>
            <a:ext cx="3168352" cy="410445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shutterstock_430468504.jpg"/>
          <p:cNvPicPr>
            <a:picLocks noChangeAspect="1"/>
          </p:cNvPicPr>
          <p:nvPr/>
        </p:nvPicPr>
        <p:blipFill rotWithShape="1">
          <a:blip r:embed="rId2" cstate="print">
            <a:alphaModFix amt="2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01" t="10204" r="19952" b="14898"/>
          <a:stretch/>
        </p:blipFill>
        <p:spPr>
          <a:xfrm>
            <a:off x="5710671" y="699542"/>
            <a:ext cx="2749761" cy="38523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6096" y="242773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/>
                <a:cs typeface="Arial"/>
              </a:rPr>
              <a:t>foto</a:t>
            </a:r>
            <a:r>
              <a:rPr lang="en-US" b="1" dirty="0" smtClean="0">
                <a:latin typeface="Arial"/>
                <a:cs typeface="Arial"/>
              </a:rPr>
              <a:t>/</a:t>
            </a:r>
            <a:r>
              <a:rPr lang="en-US" b="1" dirty="0" err="1" smtClean="0">
                <a:latin typeface="Arial"/>
                <a:cs typeface="Arial"/>
              </a:rPr>
              <a:t>imagem</a:t>
            </a:r>
            <a:r>
              <a:rPr lang="en-US" b="1" dirty="0" smtClean="0">
                <a:latin typeface="Arial"/>
                <a:cs typeface="Arial"/>
              </a:rPr>
              <a:t> do </a:t>
            </a:r>
            <a:r>
              <a:rPr lang="en-US" b="1" dirty="0" err="1" smtClean="0">
                <a:latin typeface="Arial"/>
                <a:cs typeface="Arial"/>
              </a:rPr>
              <a:t>anúncio</a:t>
            </a:r>
            <a:endParaRPr 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343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722170"/>
            <a:ext cx="46085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atin typeface="Arial"/>
                <a:cs typeface="Arial"/>
              </a:rPr>
              <a:t>Materiais</a:t>
            </a:r>
            <a:r>
              <a:rPr lang="en-US" sz="4400" b="1" dirty="0" smtClean="0">
                <a:latin typeface="Arial"/>
                <a:cs typeface="Arial"/>
              </a:rPr>
              <a:t> </a:t>
            </a:r>
            <a:r>
              <a:rPr lang="en-US" sz="4400" b="1" dirty="0" err="1" smtClean="0">
                <a:latin typeface="Arial"/>
                <a:cs typeface="Arial"/>
              </a:rPr>
              <a:t>desenvolvidos</a:t>
            </a:r>
            <a:endParaRPr lang="en-US" sz="4400" b="1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2646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9502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Arial"/>
                <a:cs typeface="Arial"/>
              </a:rPr>
              <a:t>Catálogo</a:t>
            </a:r>
            <a:r>
              <a:rPr lang="en-US" sz="2800" b="1" dirty="0" smtClean="0">
                <a:latin typeface="Arial"/>
                <a:cs typeface="Arial"/>
              </a:rPr>
              <a:t> de </a:t>
            </a:r>
            <a:r>
              <a:rPr lang="en-US" sz="2800" b="1" dirty="0" err="1" smtClean="0">
                <a:latin typeface="Arial"/>
                <a:cs typeface="Arial"/>
              </a:rPr>
              <a:t>vendas</a:t>
            </a:r>
            <a:r>
              <a:rPr lang="en-US" sz="2800" b="1" dirty="0" smtClean="0">
                <a:latin typeface="Arial"/>
                <a:cs typeface="Arial"/>
              </a:rPr>
              <a:t> 2016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1707654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/>
                <a:cs typeface="Arial"/>
              </a:rPr>
              <a:t>Descrever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os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materiais</a:t>
            </a:r>
            <a:r>
              <a:rPr lang="en-US" dirty="0" smtClean="0">
                <a:latin typeface="Arial"/>
                <a:cs typeface="Arial"/>
              </a:rPr>
              <a:t> de </a:t>
            </a:r>
            <a:r>
              <a:rPr lang="en-US" dirty="0" err="1" smtClean="0">
                <a:latin typeface="Arial"/>
                <a:cs typeface="Arial"/>
              </a:rPr>
              <a:t>comunicação</a:t>
            </a:r>
            <a:r>
              <a:rPr lang="en-US" dirty="0" smtClean="0">
                <a:latin typeface="Arial"/>
                <a:cs typeface="Arial"/>
              </a:rPr>
              <a:t>,</a:t>
            </a:r>
          </a:p>
          <a:p>
            <a:r>
              <a:rPr lang="en-US" dirty="0" err="1">
                <a:latin typeface="Arial"/>
                <a:cs typeface="Arial"/>
              </a:rPr>
              <a:t>v</a:t>
            </a:r>
            <a:r>
              <a:rPr lang="en-US" dirty="0" err="1" smtClean="0">
                <a:latin typeface="Arial"/>
                <a:cs typeface="Arial"/>
              </a:rPr>
              <a:t>endas</a:t>
            </a:r>
            <a:r>
              <a:rPr lang="en-US" dirty="0" smtClean="0">
                <a:latin typeface="Arial"/>
                <a:cs typeface="Arial"/>
              </a:rPr>
              <a:t> e </a:t>
            </a:r>
            <a:r>
              <a:rPr lang="en-US" dirty="0" err="1" smtClean="0">
                <a:latin typeface="Arial"/>
                <a:cs typeface="Arial"/>
              </a:rPr>
              <a:t>ponto</a:t>
            </a:r>
            <a:r>
              <a:rPr lang="en-US" dirty="0" smtClean="0">
                <a:latin typeface="Arial"/>
                <a:cs typeface="Arial"/>
              </a:rPr>
              <a:t> de </a:t>
            </a:r>
            <a:r>
              <a:rPr lang="en-US" dirty="0" err="1" smtClean="0">
                <a:latin typeface="Arial"/>
                <a:cs typeface="Arial"/>
              </a:rPr>
              <a:t>venda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desenvolvidos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No </a:t>
            </a:r>
            <a:r>
              <a:rPr lang="en-US" dirty="0" err="1" smtClean="0">
                <a:latin typeface="Arial"/>
                <a:cs typeface="Arial"/>
              </a:rPr>
              <a:t>período</a:t>
            </a:r>
            <a:r>
              <a:rPr lang="en-US" dirty="0" smtClean="0">
                <a:latin typeface="Arial"/>
                <a:cs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5536" y="3363838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/>
                <a:cs typeface="Arial"/>
              </a:rPr>
              <a:t>Descrever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os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resultados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obtidos</a:t>
            </a:r>
            <a:r>
              <a:rPr lang="en-US" dirty="0" smtClean="0">
                <a:latin typeface="Arial"/>
                <a:cs typeface="Arial"/>
              </a:rPr>
              <a:t> com </a:t>
            </a:r>
            <a:br>
              <a:rPr lang="en-US" dirty="0" smtClean="0">
                <a:latin typeface="Arial"/>
                <a:cs typeface="Arial"/>
              </a:rPr>
            </a:br>
            <a:r>
              <a:rPr lang="en-US" dirty="0" smtClean="0">
                <a:latin typeface="Arial"/>
                <a:cs typeface="Arial"/>
              </a:rPr>
              <a:t>o material: Ex: Feedback </a:t>
            </a:r>
            <a:r>
              <a:rPr lang="en-US" dirty="0" err="1" smtClean="0">
                <a:latin typeface="Arial"/>
                <a:cs typeface="Arial"/>
              </a:rPr>
              <a:t>vendedores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/>
            </a:r>
            <a:br>
              <a:rPr lang="en-US" dirty="0" smtClean="0">
                <a:latin typeface="Arial"/>
                <a:cs typeface="Arial"/>
              </a:rPr>
            </a:br>
            <a:r>
              <a:rPr lang="en-US" dirty="0" smtClean="0">
                <a:latin typeface="Arial"/>
                <a:cs typeface="Arial"/>
              </a:rPr>
              <a:t>e </a:t>
            </a:r>
            <a:r>
              <a:rPr lang="en-US" dirty="0" err="1" smtClean="0">
                <a:latin typeface="Arial"/>
                <a:cs typeface="Arial"/>
              </a:rPr>
              <a:t>clientes</a:t>
            </a:r>
            <a:r>
              <a:rPr lang="en-US" dirty="0">
                <a:latin typeface="Arial"/>
                <a:cs typeface="Arial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220072" y="555526"/>
            <a:ext cx="3672408" cy="410445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Ex.jpg"/>
          <p:cNvPicPr>
            <a:picLocks noChangeAspect="1"/>
          </p:cNvPicPr>
          <p:nvPr/>
        </p:nvPicPr>
        <p:blipFill>
          <a:blip r:embed="rId2" cstate="print">
            <a:alphaModFix amt="37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5" y="720080"/>
            <a:ext cx="3024336" cy="37958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6096" y="242773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/>
                <a:cs typeface="Arial"/>
              </a:rPr>
              <a:t>foto</a:t>
            </a:r>
            <a:r>
              <a:rPr lang="en-US" b="1" dirty="0" smtClean="0">
                <a:latin typeface="Arial"/>
                <a:cs typeface="Arial"/>
              </a:rPr>
              <a:t>/</a:t>
            </a:r>
            <a:r>
              <a:rPr lang="en-US" b="1" dirty="0" err="1" smtClean="0">
                <a:latin typeface="Arial"/>
                <a:cs typeface="Arial"/>
              </a:rPr>
              <a:t>imagem</a:t>
            </a:r>
            <a:r>
              <a:rPr lang="en-US" b="1" dirty="0" smtClean="0">
                <a:latin typeface="Arial"/>
                <a:cs typeface="Arial"/>
              </a:rPr>
              <a:t> do material</a:t>
            </a:r>
            <a:endParaRPr 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4420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722170"/>
            <a:ext cx="46085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Arial"/>
                <a:cs typeface="Arial"/>
              </a:rPr>
              <a:t>Performance</a:t>
            </a:r>
          </a:p>
          <a:p>
            <a:r>
              <a:rPr lang="en-US" sz="4400" b="1" dirty="0" smtClean="0">
                <a:latin typeface="Arial"/>
                <a:cs typeface="Arial"/>
              </a:rPr>
              <a:t>Site</a:t>
            </a:r>
          </a:p>
          <a:p>
            <a:endParaRPr lang="en-US" sz="4400" b="1" dirty="0">
              <a:latin typeface="Arial"/>
              <a:cs typeface="Arial"/>
            </a:endParaRPr>
          </a:p>
          <a:p>
            <a:r>
              <a:rPr lang="en-US" sz="2400" b="1" i="1" dirty="0" err="1" smtClean="0">
                <a:latin typeface="Arial"/>
                <a:cs typeface="Arial"/>
              </a:rPr>
              <a:t>www.site.com.br</a:t>
            </a:r>
            <a:endParaRPr lang="en-US" sz="2400" b="1" i="1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0261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3"/>
          <p:cNvGraphicFramePr/>
          <p:nvPr>
            <p:extLst>
              <p:ext uri="{D42A27DB-BD31-4B8C-83A1-F6EECF244321}">
                <p14:modId xmlns:p14="http://schemas.microsoft.com/office/powerpoint/2010/main" xmlns="" val="1029361634"/>
              </p:ext>
            </p:extLst>
          </p:nvPr>
        </p:nvGraphicFramePr>
        <p:xfrm>
          <a:off x="395536" y="1635646"/>
          <a:ext cx="828092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339502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Site – </a:t>
            </a:r>
            <a:r>
              <a:rPr lang="en-US" sz="2800" b="1" dirty="0" err="1" smtClean="0">
                <a:latin typeface="Arial"/>
                <a:cs typeface="Arial"/>
              </a:rPr>
              <a:t>visitas</a:t>
            </a:r>
            <a:r>
              <a:rPr lang="en-US" sz="2800" b="1" dirty="0" smtClean="0">
                <a:latin typeface="Arial"/>
                <a:cs typeface="Arial"/>
              </a:rPr>
              <a:t> do </a:t>
            </a:r>
            <a:r>
              <a:rPr lang="en-US" sz="2800" b="1" dirty="0" err="1" smtClean="0">
                <a:latin typeface="Arial"/>
                <a:cs typeface="Arial"/>
              </a:rPr>
              <a:t>mês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1245989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Arial"/>
                <a:cs typeface="Arial"/>
              </a:rPr>
              <a:t>43.540 sessões – 01/08 a 31/08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9944" y="3939902"/>
            <a:ext cx="8280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i="1" dirty="0" smtClean="0">
                <a:latin typeface="Arial"/>
                <a:cs typeface="Arial"/>
              </a:rPr>
              <a:t>[Gráfico gerado pelo Google </a:t>
            </a:r>
            <a:r>
              <a:rPr lang="pt-BR" sz="1400" b="1" i="1" dirty="0" err="1" smtClean="0">
                <a:latin typeface="Arial"/>
                <a:cs typeface="Arial"/>
              </a:rPr>
              <a:t>Analytics</a:t>
            </a:r>
            <a:r>
              <a:rPr lang="pt-BR" sz="1400" b="1" i="1" dirty="0" smtClean="0">
                <a:latin typeface="Arial"/>
                <a:cs typeface="Arial"/>
              </a:rPr>
              <a:t>]</a:t>
            </a:r>
            <a:endParaRPr lang="en-US" sz="1400" b="1" i="1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9332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339502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Site – </a:t>
            </a:r>
            <a:r>
              <a:rPr lang="en-US" sz="2800" b="1" dirty="0" err="1" smtClean="0">
                <a:latin typeface="Arial"/>
                <a:cs typeface="Arial"/>
              </a:rPr>
              <a:t>origem</a:t>
            </a:r>
            <a:r>
              <a:rPr lang="en-US" sz="2800" b="1" dirty="0" smtClean="0">
                <a:latin typeface="Arial"/>
                <a:cs typeface="Arial"/>
              </a:rPr>
              <a:t> do </a:t>
            </a:r>
            <a:r>
              <a:rPr lang="en-US" sz="2800" b="1" dirty="0" err="1" smtClean="0">
                <a:latin typeface="Arial"/>
                <a:cs typeface="Arial"/>
              </a:rPr>
              <a:t>tráfego</a:t>
            </a:r>
            <a:r>
              <a:rPr lang="en-US" sz="2800" b="1" dirty="0" smtClean="0">
                <a:latin typeface="Arial"/>
                <a:cs typeface="Arial"/>
              </a:rPr>
              <a:t> mensal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7" name="Oval 6"/>
          <p:cNvSpPr/>
          <p:nvPr/>
        </p:nvSpPr>
        <p:spPr>
          <a:xfrm>
            <a:off x="467544" y="2508454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95736" y="2508454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923928" y="2508454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652120" y="2508454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380312" y="2508454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9552" y="2982893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15.000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95736" y="301251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12.135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95936" y="3012510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33.201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52120" y="301251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1.985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80312" y="301251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3.560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185167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Tráfego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direto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95736" y="1788374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Busca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orgânica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23928" y="185167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Busca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paga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52120" y="185167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Referência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24328" y="1707654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Redes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Sociais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7998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419622"/>
            <a:ext cx="46085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atin typeface="Arial"/>
                <a:cs typeface="Arial"/>
              </a:rPr>
              <a:t>Campanha</a:t>
            </a:r>
            <a:r>
              <a:rPr lang="en-US" sz="4400" b="1" dirty="0" smtClean="0">
                <a:latin typeface="Arial"/>
                <a:cs typeface="Arial"/>
              </a:rPr>
              <a:t> Links </a:t>
            </a:r>
            <a:r>
              <a:rPr lang="en-US" sz="4400" b="1" dirty="0" err="1" smtClean="0">
                <a:latin typeface="Arial"/>
                <a:cs typeface="Arial"/>
              </a:rPr>
              <a:t>Patrocinados</a:t>
            </a:r>
            <a:endParaRPr lang="en-US" sz="4400" b="1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6228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9502"/>
            <a:ext cx="741682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Overview do </a:t>
            </a:r>
            <a:r>
              <a:rPr lang="en-US" sz="3200" b="1" dirty="0" err="1" smtClean="0">
                <a:latin typeface="Arial"/>
                <a:cs typeface="Arial"/>
              </a:rPr>
              <a:t>mês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3" name="Oval 2"/>
          <p:cNvSpPr/>
          <p:nvPr/>
        </p:nvSpPr>
        <p:spPr>
          <a:xfrm>
            <a:off x="467544" y="2355726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195736" y="2355726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923928" y="2355726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652120" y="2355726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380312" y="2355726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67544" y="185167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Investimento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2643758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R$ 262,37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185167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Cliques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23928" y="185167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CPC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52120" y="185167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Tx</a:t>
            </a:r>
            <a:r>
              <a:rPr lang="en-US" sz="1600" dirty="0" smtClean="0">
                <a:latin typeface="Arial"/>
                <a:cs typeface="Arial"/>
              </a:rPr>
              <a:t>. </a:t>
            </a:r>
            <a:r>
              <a:rPr lang="en-US" sz="1600" dirty="0" err="1" smtClean="0">
                <a:latin typeface="Arial"/>
                <a:cs typeface="Arial"/>
              </a:rPr>
              <a:t>Rejeição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24328" y="1707654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Média</a:t>
            </a:r>
            <a:r>
              <a:rPr lang="en-US" sz="1600" dirty="0" smtClean="0">
                <a:latin typeface="Arial"/>
                <a:cs typeface="Arial"/>
              </a:rPr>
              <a:t> de </a:t>
            </a:r>
            <a:r>
              <a:rPr lang="en-US" sz="1600" dirty="0" err="1" smtClean="0">
                <a:latin typeface="Arial"/>
                <a:cs typeface="Arial"/>
              </a:rPr>
              <a:t>páginas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95736" y="285978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2.135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95936" y="2859782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R$ 0,12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52120" y="285978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36,74%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80312" y="285978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4,37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482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5536" y="1419622"/>
            <a:ext cx="6840760" cy="30963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5536" y="339502"/>
            <a:ext cx="741682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Arial"/>
                <a:cs typeface="Arial"/>
              </a:rPr>
              <a:t>Anúncios</a:t>
            </a:r>
            <a:r>
              <a:rPr lang="en-US" sz="3200" b="1" dirty="0" smtClean="0">
                <a:latin typeface="Arial"/>
                <a:cs typeface="Arial"/>
              </a:rPr>
              <a:t> </a:t>
            </a:r>
            <a:r>
              <a:rPr lang="en-US" sz="3200" b="1" dirty="0" err="1" smtClean="0">
                <a:latin typeface="Arial"/>
                <a:cs typeface="Arial"/>
              </a:rPr>
              <a:t>veiculados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aptura de Tela 2016-08-12 às 15.47.58.png"/>
          <p:cNvPicPr>
            <a:picLocks noChangeAspect="1"/>
          </p:cNvPicPr>
          <p:nvPr/>
        </p:nvPicPr>
        <p:blipFill>
          <a:blip r:embed="rId2" cstate="print">
            <a:alphaModFix amt="3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635646"/>
            <a:ext cx="4644008" cy="980722"/>
          </a:xfrm>
          <a:prstGeom prst="rect">
            <a:avLst/>
          </a:prstGeom>
        </p:spPr>
      </p:pic>
      <p:pic>
        <p:nvPicPr>
          <p:cNvPr id="10" name="Picture 9" descr="Captura de Tela 2016-08-12 às 15.48.11.png"/>
          <p:cNvPicPr>
            <a:picLocks noChangeAspect="1"/>
          </p:cNvPicPr>
          <p:nvPr/>
        </p:nvPicPr>
        <p:blipFill>
          <a:blip r:embed="rId3" cstate="print">
            <a:alphaModFix amt="3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2931791"/>
            <a:ext cx="4655220" cy="11521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5536" y="2643758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[prints dos </a:t>
            </a:r>
            <a:r>
              <a:rPr lang="en-US" dirty="0" err="1" smtClean="0">
                <a:latin typeface="Arial"/>
                <a:cs typeface="Arial"/>
              </a:rPr>
              <a:t>anúncios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veiculados</a:t>
            </a:r>
            <a:r>
              <a:rPr lang="en-US" dirty="0" smtClean="0">
                <a:latin typeface="Arial"/>
                <a:cs typeface="Arial"/>
              </a:rPr>
              <a:t>]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609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058982"/>
            <a:ext cx="4248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Arial"/>
                <a:cs typeface="Arial"/>
              </a:rPr>
              <a:t>Redes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 smtClean="0">
                <a:latin typeface="Arial"/>
                <a:cs typeface="Arial"/>
              </a:rPr>
              <a:t>sociais</a:t>
            </a:r>
            <a:endParaRPr lang="en-US" sz="4000" b="1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1966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95536" y="1347614"/>
            <a:ext cx="8424936" cy="33123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5536" y="339502"/>
            <a:ext cx="741682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Posts do </a:t>
            </a:r>
            <a:r>
              <a:rPr lang="en-US" sz="3200" b="1" dirty="0" err="1" smtClean="0">
                <a:latin typeface="Arial"/>
                <a:cs typeface="Arial"/>
              </a:rPr>
              <a:t>mês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>
            <a:alphaModFix amt="15000"/>
          </a:blip>
          <a:srcRect l="40162" t="24360" r="31961" b="5081"/>
          <a:stretch>
            <a:fillRect/>
          </a:stretch>
        </p:blipFill>
        <p:spPr bwMode="auto">
          <a:xfrm>
            <a:off x="3275856" y="1347613"/>
            <a:ext cx="2558651" cy="331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3" cstate="print">
            <a:alphaModFix amt="15000"/>
          </a:blip>
          <a:srcRect l="40395" t="25200" r="32200" b="15161"/>
          <a:stretch>
            <a:fillRect/>
          </a:stretch>
        </p:blipFill>
        <p:spPr bwMode="auto">
          <a:xfrm>
            <a:off x="5964835" y="1347614"/>
            <a:ext cx="2855637" cy="3278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alphaModFix amt="15000"/>
          </a:blip>
          <a:srcRect l="39689" t="21000" r="31961" b="13481"/>
          <a:stretch>
            <a:fillRect/>
          </a:stretch>
        </p:blipFill>
        <p:spPr bwMode="auto">
          <a:xfrm>
            <a:off x="395537" y="1347614"/>
            <a:ext cx="280417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5536" y="271576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[prints dos posts </a:t>
            </a:r>
            <a:r>
              <a:rPr lang="en-US" dirty="0" err="1" smtClean="0">
                <a:latin typeface="Arial"/>
                <a:cs typeface="Arial"/>
              </a:rPr>
              <a:t>publicados</a:t>
            </a:r>
            <a:r>
              <a:rPr lang="en-US" dirty="0" smtClean="0">
                <a:latin typeface="Arial"/>
                <a:cs typeface="Arial"/>
              </a:rPr>
              <a:t> do </a:t>
            </a:r>
            <a:r>
              <a:rPr lang="en-US" dirty="0" err="1" smtClean="0">
                <a:latin typeface="Arial"/>
                <a:cs typeface="Arial"/>
              </a:rPr>
              <a:t>mês</a:t>
            </a:r>
            <a:r>
              <a:rPr lang="en-US" dirty="0" smtClean="0">
                <a:latin typeface="Arial"/>
                <a:cs typeface="Arial"/>
              </a:rPr>
              <a:t>]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207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9502"/>
            <a:ext cx="741682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Arial"/>
                <a:cs typeface="Arial"/>
              </a:rPr>
              <a:t>Investimentos</a:t>
            </a:r>
            <a:endParaRPr lang="en-US" sz="3200" b="1" dirty="0">
              <a:latin typeface="Arial"/>
              <a:cs typeface="Arial"/>
            </a:endParaRPr>
          </a:p>
        </p:txBody>
      </p:sp>
      <p:graphicFrame>
        <p:nvGraphicFramePr>
          <p:cNvPr id="7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33673195"/>
              </p:ext>
            </p:extLst>
          </p:nvPr>
        </p:nvGraphicFramePr>
        <p:xfrm>
          <a:off x="539552" y="1419622"/>
          <a:ext cx="8064896" cy="1295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72408"/>
                <a:gridCol w="1800200"/>
                <a:gridCol w="2592288"/>
              </a:tblGrid>
              <a:tr h="259168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Campanha</a:t>
                      </a:r>
                      <a:r>
                        <a:rPr lang="pt-BR" sz="1400" b="1" i="0" u="none" strike="noStrike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de </a:t>
                      </a:r>
                      <a:r>
                        <a:rPr lang="pt-BR" sz="1400" b="1" i="0" u="none" strike="noStrike" baseline="0" dirty="0" err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Likes</a:t>
                      </a:r>
                      <a:r>
                        <a:rPr lang="pt-BR" sz="1400" b="1" i="0" u="none" strike="noStrike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na página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 dirty="0" smtClean="0">
                          <a:latin typeface="Arial"/>
                          <a:cs typeface="Arial"/>
                        </a:rPr>
                        <a:t> Novo</a:t>
                      </a:r>
                      <a:r>
                        <a:rPr lang="pt-BR" sz="1400" b="1" u="none" strike="noStrike" baseline="0" dirty="0" smtClean="0">
                          <a:latin typeface="Arial"/>
                          <a:cs typeface="Arial"/>
                        </a:rPr>
                        <a:t>s seguidores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 dirty="0" smtClean="0">
                          <a:latin typeface="Arial"/>
                          <a:cs typeface="Arial"/>
                        </a:rPr>
                        <a:t> Custo </a:t>
                      </a:r>
                      <a:r>
                        <a:rPr lang="pt-BR" sz="1400" b="1" u="none" strike="noStrike" dirty="0">
                          <a:latin typeface="Arial"/>
                          <a:cs typeface="Arial"/>
                        </a:rPr>
                        <a:t>por </a:t>
                      </a:r>
                      <a:r>
                        <a:rPr lang="pt-BR" sz="1400" b="1" u="none" strike="noStrike" dirty="0" err="1">
                          <a:latin typeface="Arial"/>
                          <a:cs typeface="Arial"/>
                        </a:rPr>
                        <a:t>like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16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Curtidas na Página (10/03/16)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 3.705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1200" u="none" strike="noStrike" dirty="0" err="1">
                          <a:latin typeface="Arial"/>
                          <a:cs typeface="Arial"/>
                        </a:rPr>
                        <a:t>R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$</a:t>
                      </a:r>
                      <a:r>
                        <a:rPr lang="pt-BR" sz="1200" u="none" strike="noStrike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0,13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16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Curtidas na Página (18/03)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 1.737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 R$ 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0,23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16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Curtidas na Página (24/03/16)</a:t>
                      </a:r>
                      <a:endParaRPr lang="pt-BR" sz="1200" b="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 4.665</a:t>
                      </a:r>
                      <a:endParaRPr lang="pt-BR" sz="1200" b="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1200" u="none" strike="noStrike" dirty="0" err="1">
                          <a:latin typeface="Arial"/>
                          <a:cs typeface="Arial"/>
                        </a:rPr>
                        <a:t>R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$</a:t>
                      </a:r>
                      <a:r>
                        <a:rPr lang="pt-BR" sz="1200" u="none" strike="noStrike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0,09 </a:t>
                      </a:r>
                      <a:endParaRPr lang="pt-BR" sz="1200" b="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16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Curtidas na Página - Revestir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 173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 R$ 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0,58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12744871"/>
              </p:ext>
            </p:extLst>
          </p:nvPr>
        </p:nvGraphicFramePr>
        <p:xfrm>
          <a:off x="539552" y="3075806"/>
          <a:ext cx="8064896" cy="163466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72408"/>
                <a:gridCol w="1800200"/>
                <a:gridCol w="2592288"/>
              </a:tblGrid>
              <a:tr h="259168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 dirty="0" err="1" smtClean="0">
                          <a:latin typeface="Arial"/>
                          <a:cs typeface="Arial"/>
                        </a:rPr>
                        <a:t>Impulsionamento</a:t>
                      </a:r>
                      <a:r>
                        <a:rPr lang="pt-BR" sz="1400" b="1" u="none" strike="noStrike" dirty="0" smtClean="0">
                          <a:latin typeface="Arial"/>
                          <a:cs typeface="Arial"/>
                        </a:rPr>
                        <a:t> de posts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 dirty="0" smtClean="0">
                          <a:latin typeface="Arial"/>
                          <a:cs typeface="Arial"/>
                        </a:rPr>
                        <a:t> Alcance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 dirty="0">
                          <a:latin typeface="Arial"/>
                          <a:cs typeface="Arial"/>
                        </a:rPr>
                        <a:t>Custo por </a:t>
                      </a:r>
                      <a:r>
                        <a:rPr lang="pt-BR" sz="1400" b="1" u="none" strike="noStrike" dirty="0" smtClean="0">
                          <a:latin typeface="Arial"/>
                          <a:cs typeface="Arial"/>
                        </a:rPr>
                        <a:t>envolvimento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7142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16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Envolvimento com a publicação - Decora 08/03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467" marR="8467" marT="6349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 71.253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467" marR="8467" marT="634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1200" u="none" strike="noStrike" dirty="0" err="1">
                          <a:latin typeface="Arial"/>
                          <a:cs typeface="Arial"/>
                        </a:rPr>
                        <a:t>R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$</a:t>
                      </a:r>
                      <a:r>
                        <a:rPr lang="pt-BR" sz="1200" u="none" strike="noStrike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1,11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467" marR="8467" marT="634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16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Publicação: 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compartilhou </a:t>
                      </a:r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a publicação 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de</a:t>
                      </a:r>
                      <a:r>
                        <a:rPr lang="pt-BR" sz="1200" u="none" strike="noStrike" baseline="0" dirty="0" smtClean="0">
                          <a:latin typeface="Arial"/>
                          <a:cs typeface="Arial"/>
                        </a:rPr>
                        <a:t> Mauricio Arruda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467" marR="8467" marT="6349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 19.592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467" marR="8467" marT="634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1200" u="none" strike="noStrike" dirty="0" err="1">
                          <a:latin typeface="Arial"/>
                          <a:cs typeface="Arial"/>
                        </a:rPr>
                        <a:t>R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$</a:t>
                      </a:r>
                      <a:r>
                        <a:rPr lang="pt-BR" sz="1200" u="none" strike="noStrike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0,06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467" marR="8467" marT="634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16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Publicação: "Todos os pisos da </a:t>
                      </a:r>
                      <a:r>
                        <a:rPr lang="pt-BR" sz="1200" u="none" strike="noStrike" dirty="0" err="1">
                          <a:latin typeface="Arial"/>
                          <a:cs typeface="Arial"/>
                        </a:rPr>
                        <a:t>Tarkett</a:t>
                      </a:r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 são 100% recicláveis,..."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467" marR="8467" marT="6349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 11.122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467" marR="8467" marT="634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1200" u="none" strike="noStrike" dirty="0" err="1">
                          <a:latin typeface="Arial"/>
                          <a:cs typeface="Arial"/>
                        </a:rPr>
                        <a:t>R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$</a:t>
                      </a:r>
                      <a:r>
                        <a:rPr lang="pt-BR" sz="1200" u="none" strike="noStrike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0,14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467" marR="8467" marT="634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16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err="1">
                          <a:latin typeface="Arial"/>
                          <a:cs typeface="Arial"/>
                        </a:rPr>
                        <a:t>Tarkett</a:t>
                      </a:r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 Brasil - Envolvimento com a 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publicação “ CRIE”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467" marR="8467" marT="6349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 21.752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467" marR="8467" marT="634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1200" u="none" strike="noStrike" dirty="0" err="1" smtClean="0">
                          <a:latin typeface="Arial"/>
                          <a:cs typeface="Arial"/>
                        </a:rPr>
                        <a:t>R</a:t>
                      </a:r>
                      <a:r>
                        <a:rPr lang="pt-BR" sz="1200" u="none" strike="noStrike" dirty="0" smtClean="0">
                          <a:latin typeface="Arial"/>
                          <a:cs typeface="Arial"/>
                        </a:rPr>
                        <a:t>$ 0,08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467" marR="8467" marT="634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638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67544" y="1347614"/>
            <a:ext cx="3312368" cy="3600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5536" y="339502"/>
            <a:ext cx="741682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Arial"/>
                <a:cs typeface="Arial"/>
              </a:rPr>
              <a:t>Melhor</a:t>
            </a:r>
            <a:r>
              <a:rPr lang="en-US" sz="3200" b="1" dirty="0" smtClean="0">
                <a:latin typeface="Arial"/>
                <a:cs typeface="Arial"/>
              </a:rPr>
              <a:t> performance - post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>
            <a:alphaModFix amt="15000"/>
          </a:blip>
          <a:srcRect l="40162" t="37800" r="31961" b="4241"/>
          <a:stretch>
            <a:fillRect/>
          </a:stretch>
        </p:blipFill>
        <p:spPr bwMode="auto">
          <a:xfrm>
            <a:off x="611560" y="1491629"/>
            <a:ext cx="2959443" cy="331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139952" y="2355726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ysClr val="windowText" lastClr="000000"/>
                </a:solidFill>
                <a:latin typeface="Arial"/>
                <a:cs typeface="Arial"/>
              </a:rPr>
              <a:t>52.237</a:t>
            </a:r>
            <a:r>
              <a:rPr lang="pt-BR" dirty="0" smtClean="0">
                <a:solidFill>
                  <a:sysClr val="windowText" lastClr="000000"/>
                </a:solidFill>
                <a:latin typeface="Arial"/>
                <a:cs typeface="Arial"/>
              </a:rPr>
              <a:t> pessoas alcançadas</a:t>
            </a:r>
            <a:endParaRPr lang="pt-BR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r>
              <a:rPr lang="pt-BR" b="1" dirty="0" smtClean="0">
                <a:solidFill>
                  <a:sysClr val="windowText" lastClr="000000"/>
                </a:solidFill>
                <a:latin typeface="Arial"/>
                <a:cs typeface="Arial"/>
              </a:rPr>
              <a:t>11.293</a:t>
            </a:r>
            <a:r>
              <a:rPr lang="pt-BR" dirty="0" smtClean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ysClr val="windowText" lastClr="000000"/>
                </a:solidFill>
                <a:latin typeface="Arial"/>
                <a:cs typeface="Arial"/>
              </a:rPr>
              <a:t>curtidas</a:t>
            </a:r>
          </a:p>
          <a:p>
            <a:r>
              <a:rPr lang="pt-BR" b="1" dirty="0" smtClean="0">
                <a:solidFill>
                  <a:sysClr val="windowText" lastClr="000000"/>
                </a:solidFill>
                <a:latin typeface="Arial"/>
                <a:cs typeface="Arial"/>
              </a:rPr>
              <a:t>50</a:t>
            </a:r>
            <a:r>
              <a:rPr lang="pt-BR" dirty="0" smtClean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ysClr val="windowText" lastClr="000000"/>
                </a:solidFill>
                <a:latin typeface="Arial"/>
                <a:cs typeface="Arial"/>
              </a:rPr>
              <a:t>comentários</a:t>
            </a:r>
          </a:p>
          <a:p>
            <a:r>
              <a:rPr lang="pt-BR" b="1" dirty="0" smtClean="0">
                <a:solidFill>
                  <a:sysClr val="windowText" lastClr="000000"/>
                </a:solidFill>
                <a:latin typeface="Arial"/>
                <a:cs typeface="Arial"/>
              </a:rPr>
              <a:t>102</a:t>
            </a:r>
            <a:r>
              <a:rPr lang="pt-BR" dirty="0" smtClean="0">
                <a:solidFill>
                  <a:sysClr val="windowText" lastClr="000000"/>
                </a:solidFill>
                <a:latin typeface="Arial"/>
                <a:cs typeface="Arial"/>
              </a:rPr>
              <a:t> compartilhamentos</a:t>
            </a:r>
            <a:endParaRPr lang="pt-BR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5536" y="2715766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[ print do post </a:t>
            </a:r>
            <a:r>
              <a:rPr lang="en-US" dirty="0" err="1" smtClean="0">
                <a:latin typeface="Arial"/>
                <a:cs typeface="Arial"/>
              </a:rPr>
              <a:t>que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mais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performou</a:t>
            </a:r>
            <a:r>
              <a:rPr lang="en-US" dirty="0" smtClean="0">
                <a:latin typeface="Arial"/>
                <a:cs typeface="Arial"/>
              </a:rPr>
              <a:t> no </a:t>
            </a:r>
            <a:r>
              <a:rPr lang="en-US" dirty="0" err="1" smtClean="0">
                <a:latin typeface="Arial"/>
                <a:cs typeface="Arial"/>
              </a:rPr>
              <a:t>mês</a:t>
            </a:r>
            <a:r>
              <a:rPr lang="en-US" dirty="0" smtClean="0">
                <a:latin typeface="Arial"/>
                <a:cs typeface="Arial"/>
              </a:rPr>
              <a:t> ]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3728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9502"/>
            <a:ext cx="741682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Overview do </a:t>
            </a:r>
            <a:r>
              <a:rPr lang="en-US" sz="3200" b="1" dirty="0" err="1" smtClean="0">
                <a:latin typeface="Arial"/>
                <a:cs typeface="Arial"/>
              </a:rPr>
              <a:t>mês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5" name="Oval 4"/>
          <p:cNvSpPr/>
          <p:nvPr/>
        </p:nvSpPr>
        <p:spPr>
          <a:xfrm>
            <a:off x="467544" y="2571750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55776" y="2571750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44008" y="2571750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60232" y="2571750"/>
            <a:ext cx="1512168" cy="1512168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185167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Investimento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2859782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R$ 1.882,39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55776" y="1707654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Novos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seguidores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4008" y="1707654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Pessoas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alcançadas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60232" y="1668745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Envolvimentos</a:t>
            </a:r>
            <a:r>
              <a:rPr lang="en-US" sz="1600" dirty="0" smtClean="0">
                <a:latin typeface="Arial"/>
                <a:cs typeface="Arial"/>
              </a:rPr>
              <a:t> com as </a:t>
            </a:r>
            <a:r>
              <a:rPr lang="en-US" sz="1600" dirty="0" err="1" smtClean="0">
                <a:latin typeface="Arial"/>
                <a:cs typeface="Arial"/>
              </a:rPr>
              <a:t>publicações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55776" y="3075806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11.095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16016" y="3075806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"/>
                <a:cs typeface="Arial"/>
              </a:rPr>
              <a:t>345.715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232" y="3075806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3.529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7815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845280"/>
            <a:ext cx="42484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Arial"/>
                <a:cs typeface="Arial"/>
              </a:rPr>
              <a:t>E-mails marketing</a:t>
            </a:r>
          </a:p>
        </p:txBody>
      </p:sp>
    </p:spTree>
    <p:extLst>
      <p:ext uri="{BB962C8B-B14F-4D97-AF65-F5344CB8AC3E}">
        <p14:creationId xmlns:p14="http://schemas.microsoft.com/office/powerpoint/2010/main" xmlns="" val="983460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95536" y="1347614"/>
            <a:ext cx="8424936" cy="33123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5536" y="339502"/>
            <a:ext cx="741682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E-mails marketing </a:t>
            </a:r>
            <a:r>
              <a:rPr lang="en-US" sz="3200" b="1" dirty="0" err="1" smtClean="0">
                <a:latin typeface="Arial"/>
                <a:cs typeface="Arial"/>
              </a:rPr>
              <a:t>enviados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>
            <a:alphaModFix amt="15000"/>
          </a:blip>
          <a:srcRect l="40162" t="24360" r="31961" b="5081"/>
          <a:stretch>
            <a:fillRect/>
          </a:stretch>
        </p:blipFill>
        <p:spPr bwMode="auto">
          <a:xfrm>
            <a:off x="3275856" y="1347613"/>
            <a:ext cx="2558651" cy="331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3" cstate="print">
            <a:alphaModFix amt="15000"/>
          </a:blip>
          <a:srcRect l="40395" t="25200" r="32200" b="15161"/>
          <a:stretch>
            <a:fillRect/>
          </a:stretch>
        </p:blipFill>
        <p:spPr bwMode="auto">
          <a:xfrm>
            <a:off x="5964835" y="1347614"/>
            <a:ext cx="2855637" cy="3278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alphaModFix amt="15000"/>
          </a:blip>
          <a:srcRect l="39689" t="21000" r="31961" b="13481"/>
          <a:stretch>
            <a:fillRect/>
          </a:stretch>
        </p:blipFill>
        <p:spPr bwMode="auto">
          <a:xfrm>
            <a:off x="395537" y="1347614"/>
            <a:ext cx="280417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5536" y="271576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[prints dos e-mails </a:t>
            </a:r>
            <a:r>
              <a:rPr lang="en-US" dirty="0" err="1" smtClean="0">
                <a:latin typeface="Arial"/>
                <a:cs typeface="Arial"/>
              </a:rPr>
              <a:t>enviados</a:t>
            </a:r>
            <a:r>
              <a:rPr lang="en-US" dirty="0" smtClean="0">
                <a:latin typeface="Arial"/>
                <a:cs typeface="Arial"/>
              </a:rPr>
              <a:t> no </a:t>
            </a:r>
            <a:r>
              <a:rPr lang="en-US" dirty="0" err="1" smtClean="0">
                <a:latin typeface="Arial"/>
                <a:cs typeface="Arial"/>
              </a:rPr>
              <a:t>mês</a:t>
            </a:r>
            <a:r>
              <a:rPr lang="en-US" dirty="0" smtClean="0">
                <a:latin typeface="Arial"/>
                <a:cs typeface="Arial"/>
              </a:rPr>
              <a:t>]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8702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4476758"/>
              </p:ext>
            </p:extLst>
          </p:nvPr>
        </p:nvGraphicFramePr>
        <p:xfrm>
          <a:off x="395538" y="1779662"/>
          <a:ext cx="8496941" cy="194843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60238"/>
                <a:gridCol w="1440160"/>
                <a:gridCol w="870301"/>
                <a:gridCol w="926260"/>
                <a:gridCol w="717106"/>
                <a:gridCol w="870709"/>
                <a:gridCol w="720080"/>
                <a:gridCol w="792087"/>
              </a:tblGrid>
              <a:tr h="3214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 smtClean="0">
                          <a:latin typeface="Arial"/>
                          <a:cs typeface="Arial"/>
                        </a:rPr>
                        <a:t>Campanha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 smtClean="0">
                          <a:latin typeface="Arial"/>
                          <a:cs typeface="Arial"/>
                        </a:rPr>
                        <a:t> Data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 smtClean="0">
                          <a:latin typeface="Arial"/>
                          <a:cs typeface="Arial"/>
                        </a:rPr>
                        <a:t> Enviados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 smtClean="0">
                          <a:latin typeface="Arial"/>
                          <a:cs typeface="Arial"/>
                        </a:rPr>
                        <a:t> Aberturas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 smtClean="0">
                          <a:latin typeface="Arial"/>
                          <a:cs typeface="Arial"/>
                        </a:rPr>
                        <a:t> Cliques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1100" b="1" u="none" strike="noStrike" dirty="0" smtClean="0">
                          <a:latin typeface="Arial"/>
                          <a:cs typeface="Arial"/>
                        </a:rPr>
                        <a:t>Recebidos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 smtClean="0">
                          <a:latin typeface="Arial"/>
                          <a:cs typeface="Arial"/>
                        </a:rPr>
                        <a:t> %  abertura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 smtClean="0">
                          <a:latin typeface="Arial"/>
                          <a:cs typeface="Arial"/>
                        </a:rPr>
                        <a:t> % </a:t>
                      </a:r>
                      <a:r>
                        <a:rPr lang="pt-BR" sz="1100" b="1" u="none" strike="noStrike" dirty="0">
                          <a:latin typeface="Arial"/>
                          <a:cs typeface="Arial"/>
                        </a:rPr>
                        <a:t>Cliques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4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Nome do e-</a:t>
                      </a:r>
                      <a:r>
                        <a:rPr lang="pt-BR" sz="1100" u="none" strike="noStrike" dirty="0" err="1" smtClean="0">
                          <a:latin typeface="Arial"/>
                          <a:cs typeface="Arial"/>
                        </a:rPr>
                        <a:t>mkt</a:t>
                      </a:r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31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/03/2016 10:55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3.490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2.243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540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3.330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47,78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%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7,78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%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4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Nome do e-</a:t>
                      </a:r>
                      <a:r>
                        <a:rPr lang="pt-BR" sz="1100" u="none" strike="noStrike" dirty="0" err="1" smtClean="0">
                          <a:latin typeface="Arial"/>
                          <a:cs typeface="Arial"/>
                        </a:rPr>
                        <a:t>mkt</a:t>
                      </a:r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31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/03/2016 08:30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7031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940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151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6.016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13,37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%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2,15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%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4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Nome do e-</a:t>
                      </a:r>
                      <a:r>
                        <a:rPr lang="pt-BR" sz="1100" u="none" strike="noStrike" dirty="0" err="1" smtClean="0">
                          <a:latin typeface="Arial"/>
                          <a:cs typeface="Arial"/>
                        </a:rPr>
                        <a:t>mkt</a:t>
                      </a:r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14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/03/2016 11:10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75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32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70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42,67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%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0,00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%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4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Nome do e-</a:t>
                      </a:r>
                      <a:r>
                        <a:rPr lang="pt-BR" sz="1100" u="none" strike="noStrike" dirty="0" err="1" smtClean="0">
                          <a:latin typeface="Arial"/>
                          <a:cs typeface="Arial"/>
                        </a:rPr>
                        <a:t>mkt</a:t>
                      </a:r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11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/03/2016 15:54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88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26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76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29,55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%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0,00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%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4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Nome do e-</a:t>
                      </a:r>
                      <a:r>
                        <a:rPr lang="pt-BR" sz="1100" u="none" strike="noStrike" dirty="0" err="1" smtClean="0">
                          <a:latin typeface="Arial"/>
                          <a:cs typeface="Arial"/>
                        </a:rPr>
                        <a:t>mkt</a:t>
                      </a:r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11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/03/2016 11:03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11111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3162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60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9.965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28,46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%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smtClean="0">
                          <a:latin typeface="Arial"/>
                          <a:cs typeface="Arial"/>
                        </a:rPr>
                        <a:t> 0,54</a:t>
                      </a:r>
                      <a:r>
                        <a:rPr lang="pt-BR" sz="1100" u="none" strike="noStrike" dirty="0">
                          <a:latin typeface="Arial"/>
                          <a:cs typeface="Arial"/>
                        </a:rPr>
                        <a:t>%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8049" marR="8049" marT="603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339502"/>
            <a:ext cx="741682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Performance - </a:t>
            </a:r>
            <a:r>
              <a:rPr lang="en-US" sz="3200" b="1" dirty="0" err="1" smtClean="0">
                <a:latin typeface="Arial"/>
                <a:cs typeface="Arial"/>
              </a:rPr>
              <a:t>Campanhas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4371950"/>
            <a:ext cx="525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Dados </a:t>
            </a:r>
            <a:r>
              <a:rPr lang="en-US" sz="1400" b="1" dirty="0" err="1" smtClean="0">
                <a:latin typeface="Arial"/>
                <a:cs typeface="Arial"/>
              </a:rPr>
              <a:t>obtidos</a:t>
            </a:r>
            <a:r>
              <a:rPr lang="en-US" sz="1400" b="1" dirty="0" smtClean="0">
                <a:latin typeface="Arial"/>
                <a:cs typeface="Arial"/>
              </a:rPr>
              <a:t> via Virtual Target</a:t>
            </a:r>
            <a:endParaRPr lang="en-US" sz="1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7322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923678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Arial"/>
                <a:cs typeface="Arial"/>
              </a:rPr>
              <a:t>Considerações</a:t>
            </a:r>
            <a:r>
              <a:rPr lang="en-US" sz="3600" b="1" dirty="0" smtClean="0">
                <a:latin typeface="Arial"/>
                <a:cs typeface="Arial"/>
              </a:rPr>
              <a:t> e </a:t>
            </a:r>
            <a:r>
              <a:rPr lang="en-US" sz="3600" b="1" dirty="0" err="1" smtClean="0">
                <a:latin typeface="Arial"/>
                <a:cs typeface="Arial"/>
              </a:rPr>
              <a:t>aprendizados</a:t>
            </a:r>
            <a:endParaRPr lang="en-US" sz="3600" b="1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3171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9502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Arial"/>
                <a:cs typeface="Arial"/>
              </a:rPr>
              <a:t>Considerações</a:t>
            </a:r>
            <a:r>
              <a:rPr lang="en-US" sz="2800" b="1" dirty="0" smtClean="0">
                <a:latin typeface="Arial"/>
                <a:cs typeface="Arial"/>
              </a:rPr>
              <a:t> e </a:t>
            </a:r>
            <a:r>
              <a:rPr lang="en-US" sz="2800" b="1" dirty="0" err="1" smtClean="0">
                <a:latin typeface="Arial"/>
                <a:cs typeface="Arial"/>
              </a:rPr>
              <a:t>aprendizados</a:t>
            </a:r>
            <a:endParaRPr lang="en-US" sz="2800" b="1" dirty="0" smtClean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851670"/>
            <a:ext cx="6408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err="1" smtClean="0">
                <a:latin typeface="Arial"/>
                <a:cs typeface="Arial"/>
              </a:rPr>
              <a:t>Resumir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em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tópicos</a:t>
            </a:r>
            <a:r>
              <a:rPr lang="en-US" sz="2000" dirty="0" smtClean="0">
                <a:latin typeface="Arial"/>
                <a:cs typeface="Arial"/>
              </a:rPr>
              <a:t> as </a:t>
            </a:r>
            <a:r>
              <a:rPr lang="en-US" sz="2000" dirty="0" err="1" smtClean="0">
                <a:latin typeface="Arial"/>
                <a:cs typeface="Arial"/>
              </a:rPr>
              <a:t>ações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que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deram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certo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br>
              <a:rPr lang="en-US" sz="2000" dirty="0" smtClean="0">
                <a:latin typeface="Arial"/>
                <a:cs typeface="Arial"/>
              </a:rPr>
            </a:br>
            <a:r>
              <a:rPr lang="en-US" sz="2000" dirty="0" smtClean="0">
                <a:latin typeface="Arial"/>
                <a:cs typeface="Arial"/>
              </a:rPr>
              <a:t>e as </a:t>
            </a:r>
            <a:r>
              <a:rPr lang="en-US" sz="2000" dirty="0" err="1" smtClean="0">
                <a:latin typeface="Arial"/>
                <a:cs typeface="Arial"/>
              </a:rPr>
              <a:t>que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poderiam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performar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melhor</a:t>
            </a:r>
            <a:endParaRPr lang="en-US" sz="2000" dirty="0" smtClean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err="1" smtClean="0">
                <a:latin typeface="Arial"/>
                <a:cs typeface="Arial"/>
              </a:rPr>
              <a:t>Sugerir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ações</a:t>
            </a:r>
            <a:r>
              <a:rPr lang="en-US" sz="2000" dirty="0" smtClean="0">
                <a:latin typeface="Arial"/>
                <a:cs typeface="Arial"/>
              </a:rPr>
              <a:t> e </a:t>
            </a:r>
            <a:r>
              <a:rPr lang="en-US" sz="2000" dirty="0" err="1" smtClean="0">
                <a:latin typeface="Arial"/>
                <a:cs typeface="Arial"/>
              </a:rPr>
              <a:t>melhorias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para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os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próximos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ciclos</a:t>
            </a:r>
            <a:endParaRPr lang="en-US" sz="2000" dirty="0" smtClean="0"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915566"/>
            <a:ext cx="1800200" cy="1440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9336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49163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Relatório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Mensal de Marketing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Obrigado(a)!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[Nome do </a:t>
            </a:r>
            <a:r>
              <a:rPr lang="en-US" sz="2000" dirty="0" err="1" smtClean="0">
                <a:solidFill>
                  <a:schemeClr val="bg1"/>
                </a:solidFill>
                <a:latin typeface="Arial"/>
                <a:cs typeface="Arial"/>
              </a:rPr>
              <a:t>colaborador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]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87824" y="4083918"/>
            <a:ext cx="3096344" cy="7920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87824" y="429065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Logo da </a:t>
            </a:r>
            <a:r>
              <a:rPr lang="en-US" dirty="0" err="1" smtClean="0">
                <a:latin typeface="Arial"/>
                <a:cs typeface="Arial"/>
              </a:rPr>
              <a:t>empresa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876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pa-Canopu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0538"/>
            <a:ext cx="9144000" cy="51640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3723878"/>
            <a:ext cx="9144000" cy="1419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LOGO_CANOPU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7300" y="4082739"/>
            <a:ext cx="3108876" cy="72125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5576" y="1115908"/>
            <a:ext cx="38884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Este material </a:t>
            </a: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foi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desenvolvido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b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pela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Canopus – </a:t>
            </a: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Agência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de </a:t>
            </a: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Publicidade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b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Full Service.</a:t>
            </a:r>
          </a:p>
          <a:p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Conheça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mais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sobre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nosso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trabalho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:</a:t>
            </a:r>
          </a:p>
          <a:p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  <a:hlinkClick r:id="rId4"/>
              </a:rPr>
              <a:t>www.agenciacanopus.com.br</a:t>
            </a:r>
            <a:endParaRPr lang="en-US" sz="16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endParaRPr lang="en-US" sz="160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92080" y="1131590"/>
            <a:ext cx="30243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Nossa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expertise:</a:t>
            </a:r>
          </a:p>
          <a:p>
            <a:pPr marL="285750" indent="-285750">
              <a:buFont typeface="Arial"/>
              <a:buChar char="•"/>
            </a:pPr>
            <a:r>
              <a:rPr lang="en-US" sz="1600" i="1" dirty="0" smtClean="0">
                <a:solidFill>
                  <a:schemeClr val="bg1"/>
                </a:solidFill>
                <a:latin typeface="Arial"/>
                <a:cs typeface="Arial"/>
              </a:rPr>
              <a:t>Branding e Design</a:t>
            </a:r>
            <a:endParaRPr lang="en-US" sz="16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 i="1" dirty="0" err="1">
                <a:solidFill>
                  <a:schemeClr val="bg1"/>
                </a:solidFill>
                <a:latin typeface="Arial"/>
                <a:cs typeface="Arial"/>
              </a:rPr>
              <a:t>Planejamento</a:t>
            </a:r>
            <a:endParaRPr lang="en-US" sz="16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 i="1" dirty="0">
                <a:solidFill>
                  <a:schemeClr val="bg1"/>
                </a:solidFill>
                <a:latin typeface="Arial"/>
                <a:cs typeface="Arial"/>
              </a:rPr>
              <a:t>Marketing Digital</a:t>
            </a:r>
          </a:p>
          <a:p>
            <a:pPr marL="285750" indent="-285750">
              <a:buFont typeface="Arial"/>
              <a:buChar char="•"/>
            </a:pPr>
            <a:r>
              <a:rPr lang="en-US" sz="1600" i="1" dirty="0" err="1" smtClean="0">
                <a:solidFill>
                  <a:schemeClr val="bg1"/>
                </a:solidFill>
                <a:latin typeface="Arial"/>
                <a:cs typeface="Arial"/>
              </a:rPr>
              <a:t>Produção</a:t>
            </a:r>
            <a:r>
              <a:rPr lang="en-US" sz="1600" i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"/>
                <a:cs typeface="Arial"/>
              </a:rPr>
              <a:t>gráfica</a:t>
            </a:r>
            <a:endParaRPr lang="en-US" sz="16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 i="1" dirty="0" err="1" smtClean="0">
                <a:solidFill>
                  <a:schemeClr val="bg1"/>
                </a:solidFill>
                <a:latin typeface="Arial"/>
                <a:cs typeface="Arial"/>
              </a:rPr>
              <a:t>Mídia</a:t>
            </a:r>
            <a:endParaRPr lang="en-US" sz="1600" i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 i="1" dirty="0" smtClean="0">
                <a:solidFill>
                  <a:schemeClr val="bg1"/>
                </a:solidFill>
                <a:latin typeface="Arial"/>
                <a:cs typeface="Arial"/>
              </a:rPr>
              <a:t>Live Marketing</a:t>
            </a:r>
          </a:p>
        </p:txBody>
      </p:sp>
    </p:spTree>
    <p:extLst>
      <p:ext uri="{BB962C8B-B14F-4D97-AF65-F5344CB8AC3E}">
        <p14:creationId xmlns:p14="http://schemas.microsoft.com/office/powerpoint/2010/main" xmlns="" val="232417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4599</TotalTime>
  <Words>563</Words>
  <Application>Microsoft Office PowerPoint</Application>
  <PresentationFormat>Apresentação na tela (16:9)</PresentationFormat>
  <Paragraphs>184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Laís</dc:creator>
  <cp:lastModifiedBy>Henry</cp:lastModifiedBy>
  <cp:revision>267</cp:revision>
  <dcterms:created xsi:type="dcterms:W3CDTF">2015-05-27T19:20:42Z</dcterms:created>
  <dcterms:modified xsi:type="dcterms:W3CDTF">2017-02-10T19:30:49Z</dcterms:modified>
</cp:coreProperties>
</file>